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56" r:id="rId2"/>
    <p:sldId id="257" r:id="rId3"/>
    <p:sldId id="258" r:id="rId4"/>
    <p:sldId id="260" r:id="rId5"/>
    <p:sldId id="259"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3C9AC7-F95D-1142-B13A-7BA2A0F3052C}" v="34" dt="2026-02-08T18:29:02.1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94"/>
    <p:restoredTop sz="94671"/>
  </p:normalViewPr>
  <p:slideViewPr>
    <p:cSldViewPr snapToGrid="0">
      <p:cViewPr varScale="1">
        <p:scale>
          <a:sx n="49" d="100"/>
          <a:sy n="49" d="100"/>
        </p:scale>
        <p:origin x="208" y="1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554DF5-636F-D44C-825D-F25A748D8FDF}" type="datetimeFigureOut">
              <a:rPr lang="en-US" smtClean="0"/>
              <a:t>2/8/26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9482C2-5FF9-E34F-A2CA-2BAB921793A8}" type="slidenum">
              <a:rPr lang="en-US" smtClean="0"/>
              <a:t>‹#›</a:t>
            </a:fld>
            <a:endParaRPr lang="en-US"/>
          </a:p>
        </p:txBody>
      </p:sp>
    </p:spTree>
    <p:extLst>
      <p:ext uri="{BB962C8B-B14F-4D97-AF65-F5344CB8AC3E}">
        <p14:creationId xmlns:p14="http://schemas.microsoft.com/office/powerpoint/2010/main" val="3927754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9482C2-5FF9-E34F-A2CA-2BAB921793A8}" type="slidenum">
              <a:rPr lang="en-US" smtClean="0"/>
              <a:t>9</a:t>
            </a:fld>
            <a:endParaRPr lang="en-US"/>
          </a:p>
        </p:txBody>
      </p:sp>
    </p:spTree>
    <p:extLst>
      <p:ext uri="{BB962C8B-B14F-4D97-AF65-F5344CB8AC3E}">
        <p14:creationId xmlns:p14="http://schemas.microsoft.com/office/powerpoint/2010/main" val="1359704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2/8/26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2/8/26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2/8/26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2/8/26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2/8/26</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2/8/26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2/8/26</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lickr.com/photos/byrawpixel/45739274592" TargetMode="External"/><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42A08-2EEF-4EAD-41FE-A2B2F5744AD5}"/>
              </a:ext>
            </a:extLst>
          </p:cNvPr>
          <p:cNvSpPr>
            <a:spLocks noGrp="1"/>
          </p:cNvSpPr>
          <p:nvPr>
            <p:ph type="ctrTitle"/>
          </p:nvPr>
        </p:nvSpPr>
        <p:spPr/>
        <p:txBody>
          <a:bodyPr/>
          <a:lstStyle/>
          <a:p>
            <a:r>
              <a:rPr lang="en-US" dirty="0"/>
              <a:t>Project 2 SAS</a:t>
            </a:r>
          </a:p>
        </p:txBody>
      </p:sp>
      <p:sp>
        <p:nvSpPr>
          <p:cNvPr id="3" name="Subtitle 2">
            <a:extLst>
              <a:ext uri="{FF2B5EF4-FFF2-40B4-BE49-F238E27FC236}">
                <a16:creationId xmlns:a16="http://schemas.microsoft.com/office/drawing/2014/main" id="{46E60282-7B9D-56FF-51F5-28320CF0BAF8}"/>
              </a:ext>
            </a:extLst>
          </p:cNvPr>
          <p:cNvSpPr>
            <a:spLocks noGrp="1"/>
          </p:cNvSpPr>
          <p:nvPr>
            <p:ph type="subTitle" idx="1"/>
          </p:nvPr>
        </p:nvSpPr>
        <p:spPr/>
        <p:txBody>
          <a:bodyPr>
            <a:normAutofit fontScale="70000" lnSpcReduction="20000"/>
          </a:bodyPr>
          <a:lstStyle/>
          <a:p>
            <a:r>
              <a:rPr lang="en-US" dirty="0"/>
              <a:t>Descriptive Analytics with SAS</a:t>
            </a:r>
          </a:p>
          <a:p>
            <a:r>
              <a:rPr lang="en-US" dirty="0"/>
              <a:t>IDC4252C-2032</a:t>
            </a:r>
          </a:p>
          <a:p>
            <a:r>
              <a:rPr lang="en-US" dirty="0"/>
              <a:t>Karah Culley</a:t>
            </a:r>
          </a:p>
        </p:txBody>
      </p:sp>
      <p:pic>
        <p:nvPicPr>
          <p:cNvPr id="5" name="Picture 4" descr="Close-up of documents and charts">
            <a:extLst>
              <a:ext uri="{FF2B5EF4-FFF2-40B4-BE49-F238E27FC236}">
                <a16:creationId xmlns:a16="http://schemas.microsoft.com/office/drawing/2014/main" id="{4E6C857F-D5C8-423A-FF0F-4044E1662157}"/>
              </a:ext>
            </a:extLst>
          </p:cNvPr>
          <p:cNvPicPr>
            <a:picLocks noChangeAspect="1"/>
          </p:cNvPicPr>
          <p:nvPr/>
        </p:nvPicPr>
        <p:blipFill>
          <a:blip r:embed="rId2"/>
          <a:srcRect/>
          <a:stretch/>
        </p:blipFill>
        <p:spPr>
          <a:xfrm>
            <a:off x="1154955" y="511629"/>
            <a:ext cx="5529878" cy="291737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08330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49B71-EF96-7BB1-04C3-1D62218442B6}"/>
              </a:ext>
            </a:extLst>
          </p:cNvPr>
          <p:cNvSpPr>
            <a:spLocks noGrp="1"/>
          </p:cNvSpPr>
          <p:nvPr>
            <p:ph type="title"/>
          </p:nvPr>
        </p:nvSpPr>
        <p:spPr>
          <a:xfrm>
            <a:off x="1466993" y="2728735"/>
            <a:ext cx="9404723" cy="1400530"/>
          </a:xfrm>
        </p:spPr>
        <p:txBody>
          <a:bodyPr/>
          <a:lstStyle/>
          <a:p>
            <a:r>
              <a:rPr lang="en-US" sz="4000" dirty="0"/>
              <a:t>Thank you for your time, Dr. Ahmeti </a:t>
            </a:r>
            <a:r>
              <a:rPr lang="en-US" sz="4000" dirty="0">
                <a:sym typeface="Wingdings" pitchFamily="2" charset="2"/>
              </a:rPr>
              <a:t></a:t>
            </a:r>
            <a:endParaRPr lang="en-US" sz="4000" dirty="0"/>
          </a:p>
        </p:txBody>
      </p:sp>
      <p:pic>
        <p:nvPicPr>
          <p:cNvPr id="6" name="Picture 5" descr="A group of people holding their thumbs up&#10;&#10;AI-generated content may be incorrect.">
            <a:extLst>
              <a:ext uri="{FF2B5EF4-FFF2-40B4-BE49-F238E27FC236}">
                <a16:creationId xmlns:a16="http://schemas.microsoft.com/office/drawing/2014/main" id="{7A54F30A-2C90-9210-9685-7A3465CDF29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834270" y="3682456"/>
            <a:ext cx="2670167" cy="2424512"/>
          </a:xfrm>
          <a:prstGeom prst="rect">
            <a:avLst/>
          </a:prstGeom>
        </p:spPr>
      </p:pic>
    </p:spTree>
    <p:extLst>
      <p:ext uri="{BB962C8B-B14F-4D97-AF65-F5344CB8AC3E}">
        <p14:creationId xmlns:p14="http://schemas.microsoft.com/office/powerpoint/2010/main" val="1735710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3" name="Picture 22">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5" name="Oval 24">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27" name="Picture 26">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9" name="Picture 28">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1" name="Rectangle 30">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33" name="Rectangle 32">
            <a:extLst>
              <a:ext uri="{FF2B5EF4-FFF2-40B4-BE49-F238E27FC236}">
                <a16:creationId xmlns:a16="http://schemas.microsoft.com/office/drawing/2014/main" id="{D27CF008-4B18-436D-B2D5-C1346C124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
            <a:ext cx="12191695" cy="47307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E22DAD8-5F67-4B73-ADA9-06EF381F7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3753695"/>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20000"/>
            </a:schemeClr>
          </a:solidFill>
          <a:ln>
            <a:noFill/>
          </a:ln>
        </p:spPr>
        <p:txBody>
          <a:bodyPr rtlCol="0" anchor="ctr"/>
          <a:lstStyle/>
          <a:p>
            <a:pPr algn="ctr"/>
            <a:endParaRPr lang="en-US">
              <a:solidFill>
                <a:schemeClr val="tx1"/>
              </a:solidFill>
            </a:endParaRPr>
          </a:p>
        </p:txBody>
      </p:sp>
      <p:pic>
        <p:nvPicPr>
          <p:cNvPr id="7" name="Picture 6" descr="A screenshot of a computer&#10;&#10;AI-generated content may be incorrect.">
            <a:extLst>
              <a:ext uri="{FF2B5EF4-FFF2-40B4-BE49-F238E27FC236}">
                <a16:creationId xmlns:a16="http://schemas.microsoft.com/office/drawing/2014/main" id="{51FD8C3F-B2B4-000A-AFF9-4B564E6C1D14}"/>
              </a:ext>
            </a:extLst>
          </p:cNvPr>
          <p:cNvPicPr>
            <a:picLocks noChangeAspect="1"/>
          </p:cNvPicPr>
          <p:nvPr/>
        </p:nvPicPr>
        <p:blipFill>
          <a:blip r:embed="rId6"/>
          <a:stretch>
            <a:fillRect/>
          </a:stretch>
        </p:blipFill>
        <p:spPr>
          <a:xfrm>
            <a:off x="2439530" y="474421"/>
            <a:ext cx="6930199" cy="3291844"/>
          </a:xfrm>
          <a:prstGeom prst="rect">
            <a:avLst/>
          </a:prstGeom>
          <a:effectLst/>
        </p:spPr>
      </p:pic>
      <p:sp>
        <p:nvSpPr>
          <p:cNvPr id="39" name="Freeform: Shape 38">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72C8BA-AEF3-C13E-B7FB-A7E9AB584A65}"/>
              </a:ext>
            </a:extLst>
          </p:cNvPr>
          <p:cNvSpPr>
            <a:spLocks noGrp="1"/>
          </p:cNvSpPr>
          <p:nvPr>
            <p:ph type="title"/>
          </p:nvPr>
        </p:nvSpPr>
        <p:spPr>
          <a:xfrm>
            <a:off x="636916" y="4854346"/>
            <a:ext cx="9149350" cy="868026"/>
          </a:xfrm>
        </p:spPr>
        <p:txBody>
          <a:bodyPr vert="horz" lIns="91440" tIns="45720" rIns="91440" bIns="45720" rtlCol="0" anchor="b">
            <a:normAutofit/>
          </a:bodyPr>
          <a:lstStyle/>
          <a:p>
            <a:r>
              <a:rPr lang="en-US" sz="4800" b="0" i="0" kern="1200">
                <a:solidFill>
                  <a:srgbClr val="EBEBEB"/>
                </a:solidFill>
                <a:latin typeface="+mj-lt"/>
                <a:ea typeface="+mj-ea"/>
                <a:cs typeface="+mj-cs"/>
              </a:rPr>
              <a:t>Data Import</a:t>
            </a:r>
          </a:p>
        </p:txBody>
      </p:sp>
      <p:sp>
        <p:nvSpPr>
          <p:cNvPr id="3" name="Content Placeholder 2">
            <a:extLst>
              <a:ext uri="{FF2B5EF4-FFF2-40B4-BE49-F238E27FC236}">
                <a16:creationId xmlns:a16="http://schemas.microsoft.com/office/drawing/2014/main" id="{ECEC4835-9C57-B339-8141-D9072F277D47}"/>
              </a:ext>
            </a:extLst>
          </p:cNvPr>
          <p:cNvSpPr>
            <a:spLocks noGrp="1"/>
          </p:cNvSpPr>
          <p:nvPr>
            <p:ph idx="1"/>
          </p:nvPr>
        </p:nvSpPr>
        <p:spPr>
          <a:xfrm>
            <a:off x="636916" y="5722374"/>
            <a:ext cx="9149349" cy="487924"/>
          </a:xfrm>
        </p:spPr>
        <p:txBody>
          <a:bodyPr vert="horz" lIns="91440" tIns="45720" rIns="91440" bIns="45720" rtlCol="0" anchor="t">
            <a:normAutofit/>
          </a:bodyPr>
          <a:lstStyle/>
          <a:p>
            <a:pPr marL="0" indent="0">
              <a:buNone/>
            </a:pPr>
            <a:r>
              <a:rPr lang="en-US" sz="1900" cap="all">
                <a:solidFill>
                  <a:schemeClr val="tx2">
                    <a:lumMod val="40000"/>
                    <a:lumOff val="60000"/>
                  </a:schemeClr>
                </a:solidFill>
              </a:rPr>
              <a:t>The dataset was imported from a CSV file into SAS using PROC IMPORT</a:t>
            </a:r>
          </a:p>
        </p:txBody>
      </p:sp>
    </p:spTree>
    <p:extLst>
      <p:ext uri="{BB962C8B-B14F-4D97-AF65-F5344CB8AC3E}">
        <p14:creationId xmlns:p14="http://schemas.microsoft.com/office/powerpoint/2010/main" val="256745959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120362-7826-DA0A-3219-59955E5E52E0}"/>
              </a:ext>
            </a:extLst>
          </p:cNvPr>
          <p:cNvSpPr>
            <a:spLocks noGrp="1"/>
          </p:cNvSpPr>
          <p:nvPr>
            <p:ph type="title"/>
          </p:nvPr>
        </p:nvSpPr>
        <p:spPr>
          <a:xfrm>
            <a:off x="643855" y="1447799"/>
            <a:ext cx="3108626" cy="1444752"/>
          </a:xfrm>
        </p:spPr>
        <p:txBody>
          <a:bodyPr anchor="b">
            <a:normAutofit/>
          </a:bodyPr>
          <a:lstStyle/>
          <a:p>
            <a:r>
              <a:rPr lang="en-US" sz="3200">
                <a:solidFill>
                  <a:srgbClr val="EBEBEB"/>
                </a:solidFill>
              </a:rPr>
              <a:t>Proc Contents</a:t>
            </a:r>
          </a:p>
        </p:txBody>
      </p:sp>
      <p:sp>
        <p:nvSpPr>
          <p:cNvPr id="12"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4" name="Freeform: Shape 13">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txBody>
          <a:bodyPr/>
          <a:lstStyle/>
          <a:p>
            <a:endParaRPr lang="en-US"/>
          </a:p>
        </p:txBody>
      </p:sp>
      <p:sp>
        <p:nvSpPr>
          <p:cNvPr id="16" name="Rectangle 15">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283BD60F-FA09-FE4D-4F78-23F725E7C31C}"/>
              </a:ext>
            </a:extLst>
          </p:cNvPr>
          <p:cNvSpPr>
            <a:spLocks noGrp="1"/>
          </p:cNvSpPr>
          <p:nvPr>
            <p:ph idx="1"/>
          </p:nvPr>
        </p:nvSpPr>
        <p:spPr>
          <a:xfrm>
            <a:off x="643855" y="3072385"/>
            <a:ext cx="3108057" cy="2947415"/>
          </a:xfrm>
        </p:spPr>
        <p:txBody>
          <a:bodyPr>
            <a:normAutofit/>
          </a:bodyPr>
          <a:lstStyle/>
          <a:p>
            <a:pPr marL="0" indent="0">
              <a:buNone/>
            </a:pPr>
            <a:r>
              <a:rPr lang="en-US" sz="1400" dirty="0">
                <a:solidFill>
                  <a:srgbClr val="FFFFFF"/>
                </a:solidFill>
              </a:rPr>
              <a:t>Data Validation:</a:t>
            </a:r>
          </a:p>
          <a:p>
            <a:pPr marL="0" indent="0">
              <a:buNone/>
            </a:pPr>
            <a:r>
              <a:rPr lang="en-US" sz="1400" dirty="0">
                <a:solidFill>
                  <a:srgbClr val="FFFFFF"/>
                </a:solidFill>
              </a:rPr>
              <a:t>PROC CONTENTS was used to examine the structure of the dataset, including variable names, types, and attributes. This step confirmed that numeric variables needed conversion prior to descriptive analysis.</a:t>
            </a:r>
          </a:p>
        </p:txBody>
      </p:sp>
      <p:pic>
        <p:nvPicPr>
          <p:cNvPr id="5" name="Picture 4" descr="A screenshot of a computer&#10;&#10;AI-generated content may be incorrect.">
            <a:extLst>
              <a:ext uri="{FF2B5EF4-FFF2-40B4-BE49-F238E27FC236}">
                <a16:creationId xmlns:a16="http://schemas.microsoft.com/office/drawing/2014/main" id="{B1DC0553-258E-48F0-3FC4-6262CE69D545}"/>
              </a:ext>
            </a:extLst>
          </p:cNvPr>
          <p:cNvPicPr>
            <a:picLocks noChangeAspect="1"/>
          </p:cNvPicPr>
          <p:nvPr/>
        </p:nvPicPr>
        <p:blipFill>
          <a:blip r:embed="rId2"/>
          <a:stretch>
            <a:fillRect/>
          </a:stretch>
        </p:blipFill>
        <p:spPr>
          <a:xfrm>
            <a:off x="5096227" y="178708"/>
            <a:ext cx="6507128" cy="2798064"/>
          </a:xfrm>
          <a:prstGeom prst="rect">
            <a:avLst/>
          </a:prstGeom>
          <a:effectLst/>
        </p:spPr>
      </p:pic>
      <p:pic>
        <p:nvPicPr>
          <p:cNvPr id="7" name="Picture 6" descr="A screenshot of a computer&#10;&#10;AI-generated content may be incorrect.">
            <a:extLst>
              <a:ext uri="{FF2B5EF4-FFF2-40B4-BE49-F238E27FC236}">
                <a16:creationId xmlns:a16="http://schemas.microsoft.com/office/drawing/2014/main" id="{F907BBAF-ED5B-4F15-8119-A486CE020B67}"/>
              </a:ext>
            </a:extLst>
          </p:cNvPr>
          <p:cNvPicPr>
            <a:picLocks noChangeAspect="1"/>
          </p:cNvPicPr>
          <p:nvPr/>
        </p:nvPicPr>
        <p:blipFill>
          <a:blip r:embed="rId3"/>
          <a:stretch>
            <a:fillRect/>
          </a:stretch>
        </p:blipFill>
        <p:spPr>
          <a:xfrm>
            <a:off x="5096227" y="3155480"/>
            <a:ext cx="6374530" cy="3117041"/>
          </a:xfrm>
          <a:prstGeom prst="rect">
            <a:avLst/>
          </a:prstGeom>
        </p:spPr>
      </p:pic>
      <p:sp>
        <p:nvSpPr>
          <p:cNvPr id="9" name="TextBox 8">
            <a:extLst>
              <a:ext uri="{FF2B5EF4-FFF2-40B4-BE49-F238E27FC236}">
                <a16:creationId xmlns:a16="http://schemas.microsoft.com/office/drawing/2014/main" id="{356D7926-D8E9-C143-F5E3-0D1CB0D8EE8B}"/>
              </a:ext>
            </a:extLst>
          </p:cNvPr>
          <p:cNvSpPr txBox="1"/>
          <p:nvPr/>
        </p:nvSpPr>
        <p:spPr>
          <a:xfrm>
            <a:off x="5025840" y="2816926"/>
            <a:ext cx="6097772" cy="338554"/>
          </a:xfrm>
          <a:prstGeom prst="rect">
            <a:avLst/>
          </a:prstGeom>
          <a:noFill/>
        </p:spPr>
        <p:txBody>
          <a:bodyPr wrap="square">
            <a:spAutoFit/>
          </a:bodyPr>
          <a:lstStyle/>
          <a:p>
            <a:r>
              <a:rPr lang="en-US" sz="1600" b="1" dirty="0"/>
              <a:t>Output:</a:t>
            </a:r>
          </a:p>
        </p:txBody>
      </p:sp>
    </p:spTree>
    <p:extLst>
      <p:ext uri="{BB962C8B-B14F-4D97-AF65-F5344CB8AC3E}">
        <p14:creationId xmlns:p14="http://schemas.microsoft.com/office/powerpoint/2010/main" val="555561166"/>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FE65-E70F-FD8E-6FCF-C2FFE9DCB490}"/>
              </a:ext>
            </a:extLst>
          </p:cNvPr>
          <p:cNvSpPr>
            <a:spLocks noGrp="1"/>
          </p:cNvSpPr>
          <p:nvPr>
            <p:ph type="title"/>
          </p:nvPr>
        </p:nvSpPr>
        <p:spPr/>
        <p:txBody>
          <a:bodyPr/>
          <a:lstStyle/>
          <a:p>
            <a:r>
              <a:rPr lang="en-US" sz="3200" dirty="0"/>
              <a:t>A look at all the Proc codes that will be ran and explained in the following slides:</a:t>
            </a:r>
          </a:p>
        </p:txBody>
      </p:sp>
      <p:pic>
        <p:nvPicPr>
          <p:cNvPr id="10" name="Content Placeholder 9" descr="A screenshot of a computer&#10;&#10;AI-generated content may be incorrect.">
            <a:extLst>
              <a:ext uri="{FF2B5EF4-FFF2-40B4-BE49-F238E27FC236}">
                <a16:creationId xmlns:a16="http://schemas.microsoft.com/office/drawing/2014/main" id="{BBF081E3-8350-8FAF-B74D-8945BFF20988}"/>
              </a:ext>
            </a:extLst>
          </p:cNvPr>
          <p:cNvPicPr>
            <a:picLocks noGrp="1" noChangeAspect="1"/>
          </p:cNvPicPr>
          <p:nvPr>
            <p:ph idx="1"/>
          </p:nvPr>
        </p:nvPicPr>
        <p:blipFill>
          <a:blip r:embed="rId2"/>
          <a:stretch>
            <a:fillRect/>
          </a:stretch>
        </p:blipFill>
        <p:spPr>
          <a:xfrm>
            <a:off x="734875" y="1853052"/>
            <a:ext cx="4613597" cy="4195762"/>
          </a:xfrm>
        </p:spPr>
      </p:pic>
      <p:pic>
        <p:nvPicPr>
          <p:cNvPr id="12" name="Picture 11" descr="A screenshot of a computer&#10;&#10;AI-generated content may be incorrect.">
            <a:extLst>
              <a:ext uri="{FF2B5EF4-FFF2-40B4-BE49-F238E27FC236}">
                <a16:creationId xmlns:a16="http://schemas.microsoft.com/office/drawing/2014/main" id="{0C8CBB20-FD6D-BF0B-2C85-C09E74B589AF}"/>
              </a:ext>
            </a:extLst>
          </p:cNvPr>
          <p:cNvPicPr>
            <a:picLocks noChangeAspect="1"/>
          </p:cNvPicPr>
          <p:nvPr/>
        </p:nvPicPr>
        <p:blipFill>
          <a:blip r:embed="rId3"/>
          <a:stretch>
            <a:fillRect/>
          </a:stretch>
        </p:blipFill>
        <p:spPr>
          <a:xfrm>
            <a:off x="6096000" y="1853444"/>
            <a:ext cx="5276172" cy="4195370"/>
          </a:xfrm>
          <a:prstGeom prst="rect">
            <a:avLst/>
          </a:prstGeom>
        </p:spPr>
      </p:pic>
    </p:spTree>
    <p:extLst>
      <p:ext uri="{BB962C8B-B14F-4D97-AF65-F5344CB8AC3E}">
        <p14:creationId xmlns:p14="http://schemas.microsoft.com/office/powerpoint/2010/main" val="935218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67731AAF-8CBB-3FDD-6AA4-D7D727EF35D4}"/>
              </a:ext>
            </a:extLst>
          </p:cNvPr>
          <p:cNvSpPr>
            <a:spLocks noGrp="1"/>
          </p:cNvSpPr>
          <p:nvPr>
            <p:ph type="title"/>
          </p:nvPr>
        </p:nvSpPr>
        <p:spPr>
          <a:xfrm>
            <a:off x="648930" y="629267"/>
            <a:ext cx="9252154" cy="1016654"/>
          </a:xfrm>
        </p:spPr>
        <p:txBody>
          <a:bodyPr>
            <a:normAutofit/>
          </a:bodyPr>
          <a:lstStyle/>
          <a:p>
            <a:r>
              <a:rPr lang="en-US">
                <a:solidFill>
                  <a:srgbClr val="EBEBEB"/>
                </a:solidFill>
              </a:rPr>
              <a:t>Proc Means</a:t>
            </a:r>
          </a:p>
        </p:txBody>
      </p:sp>
      <p:sp useBgFill="1">
        <p:nvSpPr>
          <p:cNvPr id="18" name="Freeform: Shape 17">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txBody>
          <a:bodyPr/>
          <a:lstStyle/>
          <a:p>
            <a:endParaRPr lang="en-US"/>
          </a:p>
        </p:txBody>
      </p:sp>
      <p:sp>
        <p:nvSpPr>
          <p:cNvPr id="3" name="Content Placeholder 2">
            <a:extLst>
              <a:ext uri="{FF2B5EF4-FFF2-40B4-BE49-F238E27FC236}">
                <a16:creationId xmlns:a16="http://schemas.microsoft.com/office/drawing/2014/main" id="{682640F9-568D-EE6D-A691-89BCBF0DE3E6}"/>
              </a:ext>
            </a:extLst>
          </p:cNvPr>
          <p:cNvSpPr>
            <a:spLocks noGrp="1"/>
          </p:cNvSpPr>
          <p:nvPr>
            <p:ph idx="1"/>
          </p:nvPr>
        </p:nvSpPr>
        <p:spPr>
          <a:xfrm>
            <a:off x="648931" y="2548281"/>
            <a:ext cx="5122606" cy="3658689"/>
          </a:xfrm>
        </p:spPr>
        <p:txBody>
          <a:bodyPr>
            <a:normAutofit/>
          </a:bodyPr>
          <a:lstStyle/>
          <a:p>
            <a:pPr marL="0" indent="0">
              <a:buNone/>
            </a:pPr>
            <a:r>
              <a:rPr lang="en-US" dirty="0"/>
              <a:t>PROC MEANS was used to calculate key descriptive statistics for the stock variables, including measures of central tendency and dispersion. The exact code ran can be referenced in the previous slide. Below is the output: </a:t>
            </a:r>
          </a:p>
        </p:txBody>
      </p:sp>
      <p:pic>
        <p:nvPicPr>
          <p:cNvPr id="7" name="Picture 6" descr="A screenshot of a computer&#10;&#10;AI-generated content may be incorrect.">
            <a:extLst>
              <a:ext uri="{FF2B5EF4-FFF2-40B4-BE49-F238E27FC236}">
                <a16:creationId xmlns:a16="http://schemas.microsoft.com/office/drawing/2014/main" id="{AC50ADE8-4AC2-E4EB-CD61-9E4E0118C75B}"/>
              </a:ext>
            </a:extLst>
          </p:cNvPr>
          <p:cNvPicPr>
            <a:picLocks noChangeAspect="1"/>
          </p:cNvPicPr>
          <p:nvPr/>
        </p:nvPicPr>
        <p:blipFill>
          <a:blip r:embed="rId2"/>
          <a:stretch>
            <a:fillRect/>
          </a:stretch>
        </p:blipFill>
        <p:spPr>
          <a:xfrm>
            <a:off x="5771537" y="2603230"/>
            <a:ext cx="6231951" cy="3474311"/>
          </a:xfrm>
          <a:prstGeom prst="rect">
            <a:avLst/>
          </a:prstGeom>
          <a:effectLst/>
        </p:spPr>
      </p:pic>
    </p:spTree>
    <p:extLst>
      <p:ext uri="{BB962C8B-B14F-4D97-AF65-F5344CB8AC3E}">
        <p14:creationId xmlns:p14="http://schemas.microsoft.com/office/powerpoint/2010/main" val="135444660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C6F26-BC41-0B3B-92DF-6A3993A4C365}"/>
              </a:ext>
            </a:extLst>
          </p:cNvPr>
          <p:cNvSpPr>
            <a:spLocks noGrp="1"/>
          </p:cNvSpPr>
          <p:nvPr>
            <p:ph type="title"/>
          </p:nvPr>
        </p:nvSpPr>
        <p:spPr/>
        <p:txBody>
          <a:bodyPr/>
          <a:lstStyle/>
          <a:p>
            <a:r>
              <a:rPr lang="en-US" dirty="0"/>
              <a:t>Proc Univariate</a:t>
            </a:r>
          </a:p>
        </p:txBody>
      </p:sp>
      <p:sp>
        <p:nvSpPr>
          <p:cNvPr id="3" name="Content Placeholder 2">
            <a:extLst>
              <a:ext uri="{FF2B5EF4-FFF2-40B4-BE49-F238E27FC236}">
                <a16:creationId xmlns:a16="http://schemas.microsoft.com/office/drawing/2014/main" id="{206C2348-64F0-8585-11ED-F3A79B7D62DC}"/>
              </a:ext>
            </a:extLst>
          </p:cNvPr>
          <p:cNvSpPr>
            <a:spLocks noGrp="1"/>
          </p:cNvSpPr>
          <p:nvPr>
            <p:ph idx="1"/>
          </p:nvPr>
        </p:nvSpPr>
        <p:spPr/>
        <p:txBody>
          <a:bodyPr/>
          <a:lstStyle/>
          <a:p>
            <a:pPr marL="0" indent="0">
              <a:buNone/>
            </a:pPr>
            <a:r>
              <a:rPr lang="en-US" dirty="0"/>
              <a:t>PROC UNIVARIATE provides a detailed statistical analysis of the trading volume, including distribution shape, summary statistics, and a histogram with a fitted normal curve. The exact code ran can be referenced in slide 4. Below is the output: </a:t>
            </a:r>
          </a:p>
        </p:txBody>
      </p:sp>
      <p:pic>
        <p:nvPicPr>
          <p:cNvPr id="5" name="Picture 4" descr="A screenshot of a computer&#10;&#10;AI-generated content may be incorrect.">
            <a:extLst>
              <a:ext uri="{FF2B5EF4-FFF2-40B4-BE49-F238E27FC236}">
                <a16:creationId xmlns:a16="http://schemas.microsoft.com/office/drawing/2014/main" id="{DEDA3645-1234-1A55-B825-4A830E69DE83}"/>
              </a:ext>
            </a:extLst>
          </p:cNvPr>
          <p:cNvPicPr>
            <a:picLocks noChangeAspect="1"/>
          </p:cNvPicPr>
          <p:nvPr/>
        </p:nvPicPr>
        <p:blipFill>
          <a:blip r:embed="rId2"/>
          <a:stretch>
            <a:fillRect/>
          </a:stretch>
        </p:blipFill>
        <p:spPr>
          <a:xfrm>
            <a:off x="1219142" y="3651344"/>
            <a:ext cx="4876858" cy="2597055"/>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D0AB5870-A2B4-8667-688E-67F35CD9A2A0}"/>
              </a:ext>
            </a:extLst>
          </p:cNvPr>
          <p:cNvPicPr>
            <a:picLocks noChangeAspect="1"/>
          </p:cNvPicPr>
          <p:nvPr/>
        </p:nvPicPr>
        <p:blipFill>
          <a:blip r:embed="rId3"/>
          <a:stretch>
            <a:fillRect/>
          </a:stretch>
        </p:blipFill>
        <p:spPr>
          <a:xfrm>
            <a:off x="6850649" y="3107710"/>
            <a:ext cx="4238039" cy="3140689"/>
          </a:xfrm>
          <a:prstGeom prst="rect">
            <a:avLst/>
          </a:prstGeom>
        </p:spPr>
      </p:pic>
    </p:spTree>
    <p:extLst>
      <p:ext uri="{BB962C8B-B14F-4D97-AF65-F5344CB8AC3E}">
        <p14:creationId xmlns:p14="http://schemas.microsoft.com/office/powerpoint/2010/main" val="1986949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C3D1B-E6ED-3C1A-EBB6-17B6493561BA}"/>
              </a:ext>
            </a:extLst>
          </p:cNvPr>
          <p:cNvSpPr>
            <a:spLocks noGrp="1"/>
          </p:cNvSpPr>
          <p:nvPr>
            <p:ph type="title"/>
          </p:nvPr>
        </p:nvSpPr>
        <p:spPr>
          <a:xfrm>
            <a:off x="6742108" y="629266"/>
            <a:ext cx="3307744" cy="1641986"/>
          </a:xfrm>
        </p:spPr>
        <p:txBody>
          <a:bodyPr>
            <a:normAutofit/>
          </a:bodyPr>
          <a:lstStyle/>
          <a:p>
            <a:r>
              <a:rPr lang="en-US" dirty="0"/>
              <a:t>Proc Frequency </a:t>
            </a:r>
          </a:p>
        </p:txBody>
      </p:sp>
      <p:pic>
        <p:nvPicPr>
          <p:cNvPr id="5" name="Picture 4" descr="A screenshot of a computer&#10;&#10;AI-generated content may be incorrect.">
            <a:extLst>
              <a:ext uri="{FF2B5EF4-FFF2-40B4-BE49-F238E27FC236}">
                <a16:creationId xmlns:a16="http://schemas.microsoft.com/office/drawing/2014/main" id="{309301F6-7586-DF06-D4E2-BA2B091F3564}"/>
              </a:ext>
            </a:extLst>
          </p:cNvPr>
          <p:cNvPicPr>
            <a:picLocks noChangeAspect="1"/>
          </p:cNvPicPr>
          <p:nvPr/>
        </p:nvPicPr>
        <p:blipFill>
          <a:blip r:embed="rId3"/>
          <a:srcRect l="9569" r="26003" b="-1"/>
          <a:stretch>
            <a:fillRect/>
          </a:stretch>
        </p:blipFill>
        <p:spPr>
          <a:xfrm>
            <a:off x="-2" y="10"/>
            <a:ext cx="6094407" cy="6857990"/>
          </a:xfrm>
          <a:prstGeom prst="rect">
            <a:avLst/>
          </a:prstGeom>
        </p:spPr>
      </p:pic>
      <p:sp>
        <p:nvSpPr>
          <p:cNvPr id="3" name="Content Placeholder 2">
            <a:extLst>
              <a:ext uri="{FF2B5EF4-FFF2-40B4-BE49-F238E27FC236}">
                <a16:creationId xmlns:a16="http://schemas.microsoft.com/office/drawing/2014/main" id="{7CF2EC61-EC1E-84AE-7D26-36521AAEA645}"/>
              </a:ext>
            </a:extLst>
          </p:cNvPr>
          <p:cNvSpPr>
            <a:spLocks noGrp="1"/>
          </p:cNvSpPr>
          <p:nvPr>
            <p:ph idx="1"/>
          </p:nvPr>
        </p:nvSpPr>
        <p:spPr>
          <a:xfrm>
            <a:off x="6742108" y="2438400"/>
            <a:ext cx="3307744" cy="3809999"/>
          </a:xfrm>
        </p:spPr>
        <p:txBody>
          <a:bodyPr>
            <a:normAutofit/>
          </a:bodyPr>
          <a:lstStyle/>
          <a:p>
            <a:pPr marL="0" indent="0">
              <a:buNone/>
            </a:pPr>
            <a:r>
              <a:rPr lang="en-US" dirty="0"/>
              <a:t>PROC FREQ was used to generate a frequency distribution for the trading volume variable. This shows how often values occur within the dataset. The exact code ran can be referenced in slide 4. Below is the output: </a:t>
            </a:r>
          </a:p>
        </p:txBody>
      </p:sp>
    </p:spTree>
    <p:extLst>
      <p:ext uri="{BB962C8B-B14F-4D97-AF65-F5344CB8AC3E}">
        <p14:creationId xmlns:p14="http://schemas.microsoft.com/office/powerpoint/2010/main" val="11198789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D6462-0A04-7BF1-8440-DC4AE439592B}"/>
              </a:ext>
            </a:extLst>
          </p:cNvPr>
          <p:cNvSpPr>
            <a:spLocks noGrp="1"/>
          </p:cNvSpPr>
          <p:nvPr>
            <p:ph type="title"/>
          </p:nvPr>
        </p:nvSpPr>
        <p:spPr>
          <a:xfrm>
            <a:off x="648930" y="629266"/>
            <a:ext cx="3322912" cy="1641987"/>
          </a:xfrm>
        </p:spPr>
        <p:txBody>
          <a:bodyPr>
            <a:normAutofit/>
          </a:bodyPr>
          <a:lstStyle/>
          <a:p>
            <a:pPr>
              <a:lnSpc>
                <a:spcPct val="90000"/>
              </a:lnSpc>
            </a:pPr>
            <a:r>
              <a:rPr lang="en-US" sz="3600"/>
              <a:t>Proc Correlation Analysis</a:t>
            </a:r>
          </a:p>
        </p:txBody>
      </p:sp>
      <p:pic>
        <p:nvPicPr>
          <p:cNvPr id="5" name="Picture 4" descr="A screenshot of a computer&#10;&#10;AI-generated content may be incorrect.">
            <a:extLst>
              <a:ext uri="{FF2B5EF4-FFF2-40B4-BE49-F238E27FC236}">
                <a16:creationId xmlns:a16="http://schemas.microsoft.com/office/drawing/2014/main" id="{F95014E1-4A08-CFDA-0C93-41370B2E288F}"/>
              </a:ext>
            </a:extLst>
          </p:cNvPr>
          <p:cNvPicPr>
            <a:picLocks noChangeAspect="1"/>
          </p:cNvPicPr>
          <p:nvPr/>
        </p:nvPicPr>
        <p:blipFill>
          <a:blip r:embed="rId3"/>
          <a:srcRect t="5038" r="1" b="1"/>
          <a:stretch>
            <a:fillRect/>
          </a:stretch>
        </p:blipFill>
        <p:spPr>
          <a:xfrm>
            <a:off x="4619544" y="609601"/>
            <a:ext cx="6924756" cy="5638797"/>
          </a:xfrm>
          <a:prstGeom prst="rect">
            <a:avLst/>
          </a:prstGeom>
          <a:effectLst>
            <a:outerShdw blurRad="50800" dist="38100" dir="5400000" algn="t" rotWithShape="0">
              <a:prstClr val="black">
                <a:alpha val="43000"/>
              </a:prstClr>
            </a:outerShdw>
          </a:effectLst>
        </p:spPr>
      </p:pic>
      <p:sp>
        <p:nvSpPr>
          <p:cNvPr id="10" name="Rectangle 9">
            <a:extLst>
              <a:ext uri="{FF2B5EF4-FFF2-40B4-BE49-F238E27FC236}">
                <a16:creationId xmlns:a16="http://schemas.microsoft.com/office/drawing/2014/main" id="{A93A089E-0A16-452C-B341-0F769780D2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CBBF5444-73CB-26C3-EB57-7D3B4A5B6400}"/>
              </a:ext>
            </a:extLst>
          </p:cNvPr>
          <p:cNvSpPr>
            <a:spLocks noGrp="1"/>
          </p:cNvSpPr>
          <p:nvPr>
            <p:ph idx="1"/>
          </p:nvPr>
        </p:nvSpPr>
        <p:spPr>
          <a:xfrm>
            <a:off x="647701" y="2438401"/>
            <a:ext cx="3324141" cy="3809998"/>
          </a:xfrm>
        </p:spPr>
        <p:txBody>
          <a:bodyPr>
            <a:normAutofit/>
          </a:bodyPr>
          <a:lstStyle/>
          <a:p>
            <a:pPr marL="0" indent="0">
              <a:buNone/>
            </a:pPr>
            <a:r>
              <a:rPr lang="en-US" dirty="0"/>
              <a:t>PROC CORR was used to measure the strength and direction of relationships between stock price variables and trading volume. The exact code ran can be referenced in slide 4. Below is the output: </a:t>
            </a:r>
          </a:p>
        </p:txBody>
      </p:sp>
    </p:spTree>
    <p:extLst>
      <p:ext uri="{BB962C8B-B14F-4D97-AF65-F5344CB8AC3E}">
        <p14:creationId xmlns:p14="http://schemas.microsoft.com/office/powerpoint/2010/main" val="3970209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D911-2721-9DFA-2911-1BC45FBEE584}"/>
              </a:ext>
            </a:extLst>
          </p:cNvPr>
          <p:cNvSpPr>
            <a:spLocks noGrp="1"/>
          </p:cNvSpPr>
          <p:nvPr>
            <p:ph type="title"/>
          </p:nvPr>
        </p:nvSpPr>
        <p:spPr>
          <a:xfrm>
            <a:off x="648930" y="629266"/>
            <a:ext cx="9252154" cy="1223983"/>
          </a:xfrm>
        </p:spPr>
        <p:txBody>
          <a:bodyPr>
            <a:normAutofit/>
          </a:bodyPr>
          <a:lstStyle/>
          <a:p>
            <a:r>
              <a:rPr lang="en-US"/>
              <a:t>Proc SGPLOT Data Visualization</a:t>
            </a:r>
          </a:p>
        </p:txBody>
      </p:sp>
      <p:pic>
        <p:nvPicPr>
          <p:cNvPr id="7" name="Picture 6" descr="A screenshot of a computer screen&#10;&#10;AI-generated content may be incorrect.">
            <a:extLst>
              <a:ext uri="{FF2B5EF4-FFF2-40B4-BE49-F238E27FC236}">
                <a16:creationId xmlns:a16="http://schemas.microsoft.com/office/drawing/2014/main" id="{1AF3DF38-699D-D820-0469-509EC35D7529}"/>
              </a:ext>
            </a:extLst>
          </p:cNvPr>
          <p:cNvPicPr>
            <a:picLocks noChangeAspect="1"/>
          </p:cNvPicPr>
          <p:nvPr/>
        </p:nvPicPr>
        <p:blipFill>
          <a:blip r:embed="rId4"/>
          <a:srcRect b="682"/>
          <a:stretch>
            <a:fillRect/>
          </a:stretch>
        </p:blipFill>
        <p:spPr>
          <a:xfrm>
            <a:off x="648930" y="1749537"/>
            <a:ext cx="5844860" cy="4498861"/>
          </a:xfrm>
          <a:prstGeom prst="rect">
            <a:avLst/>
          </a:prstGeom>
          <a:effectLst>
            <a:outerShdw blurRad="50800" dist="38100" dir="5400000" algn="t" rotWithShape="0">
              <a:prstClr val="black">
                <a:alpha val="43000"/>
              </a:prstClr>
            </a:outerShdw>
          </a:effectLst>
        </p:spPr>
      </p:pic>
      <p:sp>
        <p:nvSpPr>
          <p:cNvPr id="3" name="Content Placeholder 2">
            <a:extLst>
              <a:ext uri="{FF2B5EF4-FFF2-40B4-BE49-F238E27FC236}">
                <a16:creationId xmlns:a16="http://schemas.microsoft.com/office/drawing/2014/main" id="{E8F6B28F-AC27-838A-71F6-F9428D212B64}"/>
              </a:ext>
            </a:extLst>
          </p:cNvPr>
          <p:cNvSpPr>
            <a:spLocks noGrp="1"/>
          </p:cNvSpPr>
          <p:nvPr>
            <p:ph idx="1"/>
          </p:nvPr>
        </p:nvSpPr>
        <p:spPr>
          <a:xfrm>
            <a:off x="6750752" y="2052214"/>
            <a:ext cx="4338409" cy="4196185"/>
          </a:xfrm>
        </p:spPr>
        <p:txBody>
          <a:bodyPr>
            <a:normAutofit/>
          </a:bodyPr>
          <a:lstStyle/>
          <a:p>
            <a:pPr marL="0" indent="0">
              <a:buNone/>
            </a:pPr>
            <a:r>
              <a:rPr lang="en-US" dirty="0"/>
              <a:t>PROC SGPLOT was used to visualize the relationship between trading volume and closing price using a scatter plot and regression line. The exact code ran can be referenced in slide 4. Below is the output: </a:t>
            </a:r>
          </a:p>
          <a:p>
            <a:endParaRPr lang="en-US" dirty="0"/>
          </a:p>
        </p:txBody>
      </p:sp>
    </p:spTree>
    <p:extLst>
      <p:ext uri="{BB962C8B-B14F-4D97-AF65-F5344CB8AC3E}">
        <p14:creationId xmlns:p14="http://schemas.microsoft.com/office/powerpoint/2010/main" val="85310235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Template>
  <TotalTime>62</TotalTime>
  <Words>306</Words>
  <Application>Microsoft Macintosh PowerPoint</Application>
  <PresentationFormat>Widescreen</PresentationFormat>
  <Paragraphs>23</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Century Gothic</vt:lpstr>
      <vt:lpstr>Wingdings</vt:lpstr>
      <vt:lpstr>Wingdings 3</vt:lpstr>
      <vt:lpstr>Ion</vt:lpstr>
      <vt:lpstr>Project 2 SAS</vt:lpstr>
      <vt:lpstr>Data Import</vt:lpstr>
      <vt:lpstr>Proc Contents</vt:lpstr>
      <vt:lpstr>A look at all the Proc codes that will be ran and explained in the following slides:</vt:lpstr>
      <vt:lpstr>Proc Means</vt:lpstr>
      <vt:lpstr>Proc Univariate</vt:lpstr>
      <vt:lpstr>Proc Frequency </vt:lpstr>
      <vt:lpstr>Proc Correlation Analysis</vt:lpstr>
      <vt:lpstr>Proc SGPLOT Data Visualization</vt:lpstr>
      <vt:lpstr>Thank you for your time, Dr. Ahmeti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Culley, Karah S.</dc:creator>
  <cp:lastModifiedBy>Culley, Karah S.</cp:lastModifiedBy>
  <cp:revision>2</cp:revision>
  <dcterms:created xsi:type="dcterms:W3CDTF">2026-02-08T17:33:09Z</dcterms:created>
  <dcterms:modified xsi:type="dcterms:W3CDTF">2026-02-08T18:36:54Z</dcterms:modified>
</cp:coreProperties>
</file>

<file path=docProps/thumbnail.jpeg>
</file>